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5" r:id="rId3"/>
    <p:sldId id="327" r:id="rId4"/>
    <p:sldId id="355" r:id="rId5"/>
    <p:sldId id="356" r:id="rId6"/>
    <p:sldId id="344" r:id="rId7"/>
    <p:sldId id="346" r:id="rId8"/>
    <p:sldId id="347" r:id="rId9"/>
    <p:sldId id="348" r:id="rId10"/>
    <p:sldId id="349" r:id="rId11"/>
    <p:sldId id="350" r:id="rId12"/>
    <p:sldId id="351" r:id="rId13"/>
    <p:sldId id="328" r:id="rId14"/>
    <p:sldId id="352" r:id="rId15"/>
    <p:sldId id="331" r:id="rId16"/>
    <p:sldId id="362" r:id="rId17"/>
    <p:sldId id="332" r:id="rId18"/>
    <p:sldId id="353" r:id="rId19"/>
    <p:sldId id="354" r:id="rId20"/>
    <p:sldId id="334" r:id="rId21"/>
    <p:sldId id="336" r:id="rId22"/>
    <p:sldId id="335" r:id="rId23"/>
    <p:sldId id="329" r:id="rId24"/>
    <p:sldId id="330" r:id="rId25"/>
    <p:sldId id="333" r:id="rId26"/>
    <p:sldId id="337" r:id="rId27"/>
    <p:sldId id="357" r:id="rId28"/>
    <p:sldId id="358" r:id="rId29"/>
    <p:sldId id="359" r:id="rId30"/>
    <p:sldId id="360" r:id="rId31"/>
    <p:sldId id="361" r:id="rId32"/>
    <p:sldId id="338" r:id="rId33"/>
    <p:sldId id="339" r:id="rId34"/>
    <p:sldId id="340" r:id="rId35"/>
    <p:sldId id="341" r:id="rId36"/>
    <p:sldId id="342" r:id="rId37"/>
    <p:sldId id="343" r:id="rId38"/>
    <p:sldId id="323" r:id="rId39"/>
    <p:sldId id="324" r:id="rId40"/>
    <p:sldId id="326" r:id="rId41"/>
    <p:sldId id="325" r:id="rId4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076325" cy="5295900"/>
          </a:xfrm>
          <a:custGeom>
            <a:avLst/>
            <a:gdLst/>
            <a:ahLst/>
            <a:cxnLst/>
            <a:rect l="l" t="t" r="r" b="b"/>
            <a:pathLst>
              <a:path w="1076325" h="5295900">
                <a:moveTo>
                  <a:pt x="1076325" y="0"/>
                </a:moveTo>
                <a:lnTo>
                  <a:pt x="818388" y="0"/>
                </a:lnTo>
                <a:lnTo>
                  <a:pt x="0" y="4976495"/>
                </a:lnTo>
                <a:lnTo>
                  <a:pt x="0" y="5262499"/>
                </a:lnTo>
                <a:lnTo>
                  <a:pt x="200621" y="5295900"/>
                </a:lnTo>
                <a:lnTo>
                  <a:pt x="1076325" y="0"/>
                </a:lnTo>
                <a:close/>
              </a:path>
            </a:pathLst>
          </a:custGeom>
          <a:solidFill>
            <a:srgbClr val="2FAC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762000" cy="4629150"/>
          </a:xfrm>
          <a:custGeom>
            <a:avLst/>
            <a:gdLst/>
            <a:ahLst/>
            <a:cxnLst/>
            <a:rect l="l" t="t" r="r" b="b"/>
            <a:pathLst>
              <a:path w="762000" h="4629150">
                <a:moveTo>
                  <a:pt x="762000" y="0"/>
                </a:moveTo>
                <a:lnTo>
                  <a:pt x="506933" y="0"/>
                </a:lnTo>
                <a:lnTo>
                  <a:pt x="0" y="3079750"/>
                </a:lnTo>
                <a:lnTo>
                  <a:pt x="0" y="4629150"/>
                </a:lnTo>
                <a:lnTo>
                  <a:pt x="7620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667375"/>
            <a:ext cx="904875" cy="1190625"/>
          </a:xfrm>
          <a:custGeom>
            <a:avLst/>
            <a:gdLst/>
            <a:ahLst/>
            <a:cxnLst/>
            <a:rect l="l" t="t" r="r" b="b"/>
            <a:pathLst>
              <a:path w="904875" h="1190625">
                <a:moveTo>
                  <a:pt x="0" y="0"/>
                </a:moveTo>
                <a:lnTo>
                  <a:pt x="0" y="18973"/>
                </a:lnTo>
                <a:lnTo>
                  <a:pt x="852576" y="1190625"/>
                </a:lnTo>
                <a:lnTo>
                  <a:pt x="904875" y="1190625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5295900"/>
            <a:ext cx="1485900" cy="1562100"/>
          </a:xfrm>
          <a:custGeom>
            <a:avLst/>
            <a:gdLst/>
            <a:ahLst/>
            <a:cxnLst/>
            <a:rect l="l" t="t" r="r" b="b"/>
            <a:pathLst>
              <a:path w="1485900" h="1562100">
                <a:moveTo>
                  <a:pt x="0" y="0"/>
                </a:moveTo>
                <a:lnTo>
                  <a:pt x="0" y="4825"/>
                </a:lnTo>
                <a:lnTo>
                  <a:pt x="1428750" y="1562100"/>
                </a:lnTo>
                <a:lnTo>
                  <a:pt x="1485900" y="1562100"/>
                </a:lnTo>
                <a:lnTo>
                  <a:pt x="0" y="0"/>
                </a:lnTo>
                <a:close/>
              </a:path>
            </a:pathLst>
          </a:custGeom>
          <a:solidFill>
            <a:srgbClr val="0C5A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5257800"/>
            <a:ext cx="2133600" cy="1600200"/>
          </a:xfrm>
          <a:custGeom>
            <a:avLst/>
            <a:gdLst/>
            <a:ahLst/>
            <a:cxnLst/>
            <a:rect l="l" t="t" r="r" b="b"/>
            <a:pathLst>
              <a:path w="2133600" h="1600200">
                <a:moveTo>
                  <a:pt x="0" y="0"/>
                </a:moveTo>
                <a:lnTo>
                  <a:pt x="0" y="38100"/>
                </a:lnTo>
                <a:lnTo>
                  <a:pt x="1488567" y="1600200"/>
                </a:lnTo>
                <a:lnTo>
                  <a:pt x="2133600" y="1600200"/>
                </a:lnTo>
                <a:lnTo>
                  <a:pt x="200177" y="33400"/>
                </a:lnTo>
                <a:lnTo>
                  <a:pt x="0" y="0"/>
                </a:lnTo>
                <a:close/>
              </a:path>
            </a:pathLst>
          </a:custGeom>
          <a:solidFill>
            <a:srgbClr val="1286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362575"/>
            <a:ext cx="1381125" cy="1495425"/>
          </a:xfrm>
          <a:custGeom>
            <a:avLst/>
            <a:gdLst/>
            <a:ahLst/>
            <a:cxnLst/>
            <a:rect l="l" t="t" r="r" b="b"/>
            <a:pathLst>
              <a:path w="1381125" h="1495425">
                <a:moveTo>
                  <a:pt x="0" y="0"/>
                </a:moveTo>
                <a:lnTo>
                  <a:pt x="0" y="303834"/>
                </a:lnTo>
                <a:lnTo>
                  <a:pt x="908545" y="1495425"/>
                </a:lnTo>
                <a:lnTo>
                  <a:pt x="1381125" y="1495425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83154" y="225805"/>
            <a:ext cx="4377690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7552" y="2584767"/>
            <a:ext cx="7668894" cy="295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00025" y="0"/>
            <a:ext cx="3533775" cy="6858000"/>
            <a:chOff x="200025" y="0"/>
            <a:chExt cx="3781425" cy="6858000"/>
          </a:xfrm>
        </p:grpSpPr>
        <p:sp>
          <p:nvSpPr>
            <p:cNvPr id="4" name="object 4"/>
            <p:cNvSpPr/>
            <p:nvPr/>
          </p:nvSpPr>
          <p:spPr>
            <a:xfrm>
              <a:off x="638175" y="0"/>
              <a:ext cx="1371600" cy="3971925"/>
            </a:xfrm>
            <a:custGeom>
              <a:avLst/>
              <a:gdLst/>
              <a:ahLst/>
              <a:cxnLst/>
              <a:rect l="l" t="t" r="r" b="b"/>
              <a:pathLst>
                <a:path w="1371600" h="3971925">
                  <a:moveTo>
                    <a:pt x="1371600" y="0"/>
                  </a:moveTo>
                  <a:lnTo>
                    <a:pt x="988822" y="0"/>
                  </a:lnTo>
                  <a:lnTo>
                    <a:pt x="0" y="3881374"/>
                  </a:lnTo>
                  <a:lnTo>
                    <a:pt x="363639" y="3971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2FAC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0025" y="0"/>
              <a:ext cx="1343025" cy="3867150"/>
            </a:xfrm>
            <a:custGeom>
              <a:avLst/>
              <a:gdLst/>
              <a:ahLst/>
              <a:cxnLst/>
              <a:rect l="l" t="t" r="r" b="b"/>
              <a:pathLst>
                <a:path w="1343025" h="3867150">
                  <a:moveTo>
                    <a:pt x="1343025" y="0"/>
                  </a:moveTo>
                  <a:lnTo>
                    <a:pt x="960208" y="0"/>
                  </a:lnTo>
                  <a:lnTo>
                    <a:pt x="0" y="3776599"/>
                  </a:lnTo>
                  <a:lnTo>
                    <a:pt x="363664" y="3867150"/>
                  </a:lnTo>
                  <a:lnTo>
                    <a:pt x="1343025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9550" y="3781425"/>
              <a:ext cx="1933575" cy="3076575"/>
            </a:xfrm>
            <a:custGeom>
              <a:avLst/>
              <a:gdLst/>
              <a:ahLst/>
              <a:cxnLst/>
              <a:rect l="l" t="t" r="r" b="b"/>
              <a:pathLst>
                <a:path w="1933575" h="3076575">
                  <a:moveTo>
                    <a:pt x="0" y="0"/>
                  </a:moveTo>
                  <a:lnTo>
                    <a:pt x="1847977" y="3076575"/>
                  </a:lnTo>
                  <a:lnTo>
                    <a:pt x="1933575" y="3076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7700" y="3886200"/>
              <a:ext cx="2371725" cy="2971800"/>
            </a:xfrm>
            <a:custGeom>
              <a:avLst/>
              <a:gdLst/>
              <a:ahLst/>
              <a:cxnLst/>
              <a:rect l="l" t="t" r="r" b="b"/>
              <a:pathLst>
                <a:path w="2371725" h="2971800">
                  <a:moveTo>
                    <a:pt x="0" y="0"/>
                  </a:moveTo>
                  <a:lnTo>
                    <a:pt x="2287651" y="2971800"/>
                  </a:lnTo>
                  <a:lnTo>
                    <a:pt x="2371725" y="297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5A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175" y="3886200"/>
              <a:ext cx="3343275" cy="2971800"/>
            </a:xfrm>
            <a:custGeom>
              <a:avLst/>
              <a:gdLst/>
              <a:ahLst/>
              <a:cxnLst/>
              <a:rect l="l" t="t" r="r" b="b"/>
              <a:pathLst>
                <a:path w="3343275" h="2971800">
                  <a:moveTo>
                    <a:pt x="0" y="0"/>
                  </a:moveTo>
                  <a:lnTo>
                    <a:pt x="4762" y="4699"/>
                  </a:lnTo>
                  <a:lnTo>
                    <a:pt x="2380361" y="2971800"/>
                  </a:lnTo>
                  <a:lnTo>
                    <a:pt x="3343275" y="2971800"/>
                  </a:lnTo>
                  <a:lnTo>
                    <a:pt x="362292" y="90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86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025" y="3771900"/>
              <a:ext cx="2667000" cy="3086100"/>
            </a:xfrm>
            <a:custGeom>
              <a:avLst/>
              <a:gdLst/>
              <a:ahLst/>
              <a:cxnLst/>
              <a:rect l="l" t="t" r="r" b="b"/>
              <a:pathLst>
                <a:path w="2667000" h="3086100">
                  <a:moveTo>
                    <a:pt x="0" y="0"/>
                  </a:moveTo>
                  <a:lnTo>
                    <a:pt x="4775" y="4699"/>
                  </a:lnTo>
                  <a:lnTo>
                    <a:pt x="1946148" y="3086100"/>
                  </a:lnTo>
                  <a:lnTo>
                    <a:pt x="2667000" y="3086100"/>
                  </a:lnTo>
                  <a:lnTo>
                    <a:pt x="358038" y="95250"/>
                  </a:lnTo>
                  <a:lnTo>
                    <a:pt x="365233" y="95250"/>
                  </a:lnTo>
                  <a:lnTo>
                    <a:pt x="362813" y="90424"/>
                  </a:lnTo>
                  <a:lnTo>
                    <a:pt x="353263" y="85725"/>
                  </a:lnTo>
                  <a:lnTo>
                    <a:pt x="0" y="0"/>
                  </a:lnTo>
                  <a:close/>
                </a:path>
                <a:path w="2667000" h="3086100">
                  <a:moveTo>
                    <a:pt x="371097" y="106947"/>
                  </a:moveTo>
                  <a:lnTo>
                    <a:pt x="372364" y="109474"/>
                  </a:lnTo>
                  <a:lnTo>
                    <a:pt x="420103" y="176149"/>
                  </a:lnTo>
                  <a:lnTo>
                    <a:pt x="371097" y="106947"/>
                  </a:lnTo>
                  <a:close/>
                </a:path>
                <a:path w="2667000" h="3086100">
                  <a:moveTo>
                    <a:pt x="365233" y="95250"/>
                  </a:moveTo>
                  <a:lnTo>
                    <a:pt x="362813" y="95250"/>
                  </a:lnTo>
                  <a:lnTo>
                    <a:pt x="371097" y="106947"/>
                  </a:lnTo>
                  <a:lnTo>
                    <a:pt x="365233" y="9525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0025" y="3771900"/>
              <a:ext cx="419100" cy="180975"/>
            </a:xfrm>
            <a:custGeom>
              <a:avLst/>
              <a:gdLst/>
              <a:ahLst/>
              <a:cxnLst/>
              <a:rect l="l" t="t" r="r" b="b"/>
              <a:pathLst>
                <a:path w="419100" h="180975">
                  <a:moveTo>
                    <a:pt x="361950" y="95250"/>
                  </a:moveTo>
                  <a:lnTo>
                    <a:pt x="352425" y="90297"/>
                  </a:lnTo>
                  <a:lnTo>
                    <a:pt x="0" y="0"/>
                  </a:lnTo>
                  <a:lnTo>
                    <a:pt x="361950" y="95250"/>
                  </a:lnTo>
                  <a:close/>
                </a:path>
                <a:path w="419100" h="180975">
                  <a:moveTo>
                    <a:pt x="419100" y="180975"/>
                  </a:moveTo>
                  <a:lnTo>
                    <a:pt x="366344" y="95250"/>
                  </a:lnTo>
                  <a:lnTo>
                    <a:pt x="361950" y="95250"/>
                  </a:lnTo>
                  <a:lnTo>
                    <a:pt x="419100" y="180975"/>
                  </a:lnTo>
                  <a:close/>
                </a:path>
              </a:pathLst>
            </a:custGeom>
            <a:solidFill>
              <a:srgbClr val="29AB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2057400" y="1295400"/>
            <a:ext cx="6648450" cy="4981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 flipV="1">
            <a:off x="6286246" y="2828870"/>
            <a:ext cx="149288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>
              <a:latin typeface="Trebuchet MS"/>
              <a:cs typeface="Trebuchet MS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2383154" y="225805"/>
            <a:ext cx="6227446" cy="1215717"/>
          </a:xfrm>
        </p:spPr>
        <p:txBody>
          <a:bodyPr/>
          <a:lstStyle/>
          <a:p>
            <a:r>
              <a:rPr lang="en-US" b="1" dirty="0" smtClean="0"/>
              <a:t>    EMBEDDED SYSTEM </a:t>
            </a:r>
            <a:br>
              <a:rPr lang="en-US" b="1" dirty="0" smtClean="0"/>
            </a:br>
            <a:r>
              <a:rPr lang="en-US" b="1" dirty="0" smtClean="0"/>
              <a:t>(</a:t>
            </a:r>
            <a:r>
              <a:rPr lang="en-US" b="1" dirty="0" err="1" smtClean="0"/>
              <a:t>Arduino</a:t>
            </a:r>
            <a:r>
              <a:rPr lang="en-US" b="1" dirty="0" smtClean="0"/>
              <a:t>  microcontroller)</a:t>
            </a:r>
            <a:endParaRPr lang="en-US" dirty="0"/>
          </a:p>
        </p:txBody>
      </p:sp>
      <p:pic>
        <p:nvPicPr>
          <p:cNvPr id="1027" name="Picture 3" descr="C:\Users\PRABU K\Desktop\arduin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-1"/>
            <a:ext cx="9144000" cy="6880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52400"/>
            <a:ext cx="7086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28600"/>
            <a:ext cx="6781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04800"/>
            <a:ext cx="700563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228600"/>
            <a:ext cx="698658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88" y="228600"/>
            <a:ext cx="711470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963" y="228600"/>
            <a:ext cx="6929437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62100"/>
            <a:ext cx="9096375" cy="5295900"/>
            <a:chOff x="0" y="1562100"/>
            <a:chExt cx="9096375" cy="5295900"/>
          </a:xfrm>
        </p:grpSpPr>
        <p:sp>
          <p:nvSpPr>
            <p:cNvPr id="3" name="object 3"/>
            <p:cNvSpPr/>
            <p:nvPr/>
          </p:nvSpPr>
          <p:spPr>
            <a:xfrm>
              <a:off x="847725" y="1562100"/>
              <a:ext cx="4067175" cy="41529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14900" y="1562100"/>
              <a:ext cx="4181475" cy="42481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21303" y="123824"/>
            <a:ext cx="320357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Arduino</a:t>
            </a:r>
            <a:r>
              <a:rPr spc="-260" dirty="0"/>
              <a:t> </a:t>
            </a:r>
            <a:r>
              <a:rPr spc="-110" dirty="0"/>
              <a:t>Family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4" y="228600"/>
            <a:ext cx="692467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52400"/>
            <a:ext cx="6838950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8774" y="228600"/>
            <a:ext cx="698182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228600"/>
            <a:ext cx="6834187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4" y="228600"/>
            <a:ext cx="692467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228600"/>
            <a:ext cx="69913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4" y="228600"/>
            <a:ext cx="7077075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28600"/>
            <a:ext cx="6858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4963" y="228600"/>
            <a:ext cx="700563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38" y="228600"/>
            <a:ext cx="693896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5913" y="228600"/>
            <a:ext cx="687228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533400"/>
            <a:ext cx="6172199" cy="6245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b="1" spc="-190" dirty="0" smtClean="0"/>
              <a:t>Programming</a:t>
            </a:r>
            <a:endParaRPr b="1" spc="-170" dirty="0"/>
          </a:p>
        </p:txBody>
      </p:sp>
      <p:sp>
        <p:nvSpPr>
          <p:cNvPr id="3" name="object 3"/>
          <p:cNvSpPr txBox="1"/>
          <p:nvPr/>
        </p:nvSpPr>
        <p:spPr>
          <a:xfrm>
            <a:off x="1447800" y="1752600"/>
            <a:ext cx="7015163" cy="401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55" dirty="0">
                <a:latin typeface="Arial"/>
                <a:cs typeface="Arial"/>
              </a:rPr>
              <a:t>void </a:t>
            </a:r>
            <a:r>
              <a:rPr sz="2400" b="1" spc="-80" dirty="0">
                <a:latin typeface="Trebuchet MS"/>
                <a:cs typeface="Trebuchet MS"/>
              </a:rPr>
              <a:t>setup</a:t>
            </a:r>
            <a:r>
              <a:rPr sz="2400" spc="-80">
                <a:latin typeface="Arial"/>
                <a:cs typeface="Arial"/>
              </a:rPr>
              <a:t>()</a:t>
            </a:r>
            <a:r>
              <a:rPr sz="2400" spc="-280">
                <a:latin typeface="Arial"/>
                <a:cs typeface="Arial"/>
              </a:rPr>
              <a:t> </a:t>
            </a:r>
            <a:endParaRPr lang="en-US" sz="2400" spc="-280" dirty="0" smtClean="0">
              <a:latin typeface="Arial"/>
              <a:cs typeface="Arial"/>
            </a:endParaRPr>
          </a:p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85" smtClean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2275">
              <a:lnSpc>
                <a:spcPts val="2865"/>
              </a:lnSpc>
            </a:pPr>
            <a:r>
              <a:rPr sz="2400" i="1" spc="-5" dirty="0">
                <a:latin typeface="Arial"/>
                <a:cs typeface="Arial"/>
              </a:rPr>
              <a:t>//</a:t>
            </a:r>
            <a:r>
              <a:rPr sz="2400" i="1" spc="-215" dirty="0">
                <a:latin typeface="Arial"/>
                <a:cs typeface="Arial"/>
              </a:rPr>
              <a:t> </a:t>
            </a:r>
            <a:r>
              <a:rPr sz="2400" i="1" spc="-40" dirty="0">
                <a:latin typeface="Arial"/>
                <a:cs typeface="Arial"/>
              </a:rPr>
              <a:t>put</a:t>
            </a:r>
            <a:r>
              <a:rPr sz="2400" i="1" spc="-215" dirty="0">
                <a:latin typeface="Arial"/>
                <a:cs typeface="Arial"/>
              </a:rPr>
              <a:t> </a:t>
            </a:r>
            <a:r>
              <a:rPr sz="2400" i="1" spc="-100" dirty="0">
                <a:latin typeface="Arial"/>
                <a:cs typeface="Arial"/>
              </a:rPr>
              <a:t>your</a:t>
            </a:r>
            <a:r>
              <a:rPr sz="2400" i="1" spc="-229" dirty="0">
                <a:latin typeface="Arial"/>
                <a:cs typeface="Arial"/>
              </a:rPr>
              <a:t> </a:t>
            </a:r>
            <a:r>
              <a:rPr sz="2400" i="1" spc="-114" dirty="0">
                <a:latin typeface="Arial"/>
                <a:cs typeface="Arial"/>
              </a:rPr>
              <a:t>setup</a:t>
            </a:r>
            <a:r>
              <a:rPr sz="2400" i="1" spc="-215" dirty="0">
                <a:latin typeface="Arial"/>
                <a:cs typeface="Arial"/>
              </a:rPr>
              <a:t> </a:t>
            </a:r>
            <a:r>
              <a:rPr sz="2400" i="1" spc="-185" dirty="0">
                <a:latin typeface="Arial"/>
                <a:cs typeface="Arial"/>
              </a:rPr>
              <a:t>code</a:t>
            </a:r>
            <a:r>
              <a:rPr sz="2400" i="1" spc="-190" dirty="0">
                <a:latin typeface="Arial"/>
                <a:cs typeface="Arial"/>
              </a:rPr>
              <a:t> </a:t>
            </a:r>
            <a:r>
              <a:rPr sz="2400" i="1" spc="-114" dirty="0">
                <a:latin typeface="Arial"/>
                <a:cs typeface="Arial"/>
              </a:rPr>
              <a:t>here,</a:t>
            </a:r>
            <a:r>
              <a:rPr sz="2400" i="1" spc="-26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to</a:t>
            </a:r>
            <a:r>
              <a:rPr sz="2400" i="1" spc="-195" dirty="0">
                <a:latin typeface="Arial"/>
                <a:cs typeface="Arial"/>
              </a:rPr>
              <a:t> </a:t>
            </a:r>
            <a:r>
              <a:rPr sz="2400" i="1" spc="-95" dirty="0">
                <a:latin typeface="Arial"/>
                <a:cs typeface="Arial"/>
              </a:rPr>
              <a:t>run</a:t>
            </a:r>
            <a:r>
              <a:rPr sz="2400" i="1" spc="-185" dirty="0">
                <a:latin typeface="Arial"/>
                <a:cs typeface="Arial"/>
              </a:rPr>
              <a:t> </a:t>
            </a:r>
            <a:r>
              <a:rPr sz="2400" i="1" spc="-135" dirty="0">
                <a:latin typeface="Arial"/>
                <a:cs typeface="Arial"/>
              </a:rPr>
              <a:t>once: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spc="-8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sz="2400" spc="-55" dirty="0">
                <a:latin typeface="Arial"/>
                <a:cs typeface="Arial"/>
              </a:rPr>
              <a:t>void </a:t>
            </a:r>
            <a:r>
              <a:rPr sz="2400" b="1" spc="-55" dirty="0">
                <a:latin typeface="Trebuchet MS"/>
                <a:cs typeface="Trebuchet MS"/>
              </a:rPr>
              <a:t>loop</a:t>
            </a:r>
            <a:r>
              <a:rPr sz="2400" spc="-55">
                <a:latin typeface="Arial"/>
                <a:cs typeface="Arial"/>
              </a:rPr>
              <a:t>()</a:t>
            </a:r>
            <a:r>
              <a:rPr sz="2400" spc="-440">
                <a:latin typeface="Arial"/>
                <a:cs typeface="Arial"/>
              </a:rPr>
              <a:t> </a:t>
            </a:r>
            <a:endParaRPr lang="en-US" sz="2400" spc="-440" dirty="0" smtClean="0">
              <a:latin typeface="Arial"/>
              <a:cs typeface="Arial"/>
            </a:endParaRPr>
          </a:p>
          <a:p>
            <a:pPr marL="12700">
              <a:lnSpc>
                <a:spcPts val="2870"/>
              </a:lnSpc>
            </a:pPr>
            <a:r>
              <a:rPr sz="2400" spc="-80" smtClean="0"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422275">
              <a:lnSpc>
                <a:spcPts val="2870"/>
              </a:lnSpc>
            </a:pPr>
            <a:r>
              <a:rPr sz="2400" i="1" spc="-5" dirty="0">
                <a:latin typeface="Arial"/>
                <a:cs typeface="Arial"/>
              </a:rPr>
              <a:t>//</a:t>
            </a:r>
            <a:r>
              <a:rPr sz="2400" i="1" spc="-215" dirty="0">
                <a:latin typeface="Arial"/>
                <a:cs typeface="Arial"/>
              </a:rPr>
              <a:t> </a:t>
            </a:r>
            <a:r>
              <a:rPr sz="2400" i="1" spc="-40" dirty="0">
                <a:latin typeface="Arial"/>
                <a:cs typeface="Arial"/>
              </a:rPr>
              <a:t>put</a:t>
            </a:r>
            <a:r>
              <a:rPr sz="2400" i="1" spc="-220" dirty="0">
                <a:latin typeface="Arial"/>
                <a:cs typeface="Arial"/>
              </a:rPr>
              <a:t> </a:t>
            </a:r>
            <a:r>
              <a:rPr sz="2400" i="1" spc="-100" dirty="0">
                <a:latin typeface="Arial"/>
                <a:cs typeface="Arial"/>
              </a:rPr>
              <a:t>your</a:t>
            </a:r>
            <a:r>
              <a:rPr sz="2400" i="1" spc="-229" dirty="0">
                <a:latin typeface="Arial"/>
                <a:cs typeface="Arial"/>
              </a:rPr>
              <a:t> </a:t>
            </a:r>
            <a:r>
              <a:rPr sz="2400" i="1" spc="-90" dirty="0">
                <a:latin typeface="Arial"/>
                <a:cs typeface="Arial"/>
              </a:rPr>
              <a:t>main</a:t>
            </a:r>
            <a:r>
              <a:rPr sz="2400" i="1" spc="-195" dirty="0">
                <a:latin typeface="Arial"/>
                <a:cs typeface="Arial"/>
              </a:rPr>
              <a:t> </a:t>
            </a:r>
            <a:r>
              <a:rPr sz="2400" i="1" spc="-185" dirty="0">
                <a:latin typeface="Arial"/>
                <a:cs typeface="Arial"/>
              </a:rPr>
              <a:t>code</a:t>
            </a:r>
            <a:r>
              <a:rPr sz="2400" i="1" spc="-195" dirty="0">
                <a:latin typeface="Arial"/>
                <a:cs typeface="Arial"/>
              </a:rPr>
              <a:t> </a:t>
            </a:r>
            <a:r>
              <a:rPr sz="2400" i="1" spc="-114" dirty="0">
                <a:latin typeface="Arial"/>
                <a:cs typeface="Arial"/>
              </a:rPr>
              <a:t>here,</a:t>
            </a:r>
            <a:r>
              <a:rPr sz="2400" i="1" spc="-26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to</a:t>
            </a:r>
            <a:r>
              <a:rPr sz="2400" i="1" spc="-200" dirty="0">
                <a:latin typeface="Arial"/>
                <a:cs typeface="Arial"/>
              </a:rPr>
              <a:t> </a:t>
            </a:r>
            <a:r>
              <a:rPr sz="2400" i="1" spc="-95" dirty="0">
                <a:latin typeface="Arial"/>
                <a:cs typeface="Arial"/>
              </a:rPr>
              <a:t>run</a:t>
            </a:r>
            <a:r>
              <a:rPr sz="2400" i="1" spc="-190" dirty="0">
                <a:latin typeface="Arial"/>
                <a:cs typeface="Arial"/>
              </a:rPr>
              <a:t> </a:t>
            </a:r>
            <a:r>
              <a:rPr sz="2400" i="1" spc="-90" dirty="0">
                <a:latin typeface="Arial"/>
                <a:cs typeface="Arial"/>
              </a:rPr>
              <a:t>repeatedly: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2400" spc="-85" dirty="0"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1355" y="1103249"/>
            <a:ext cx="423037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0" dirty="0"/>
              <a:t>Bare </a:t>
            </a:r>
            <a:r>
              <a:rPr spc="-30" dirty="0"/>
              <a:t>minimum</a:t>
            </a:r>
            <a:r>
              <a:rPr spc="-315" dirty="0"/>
              <a:t> </a:t>
            </a:r>
            <a:r>
              <a:rPr spc="-170" dirty="0"/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2037" y="2514600"/>
            <a:ext cx="8081963" cy="2561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ts val="2865"/>
              </a:lnSpc>
              <a:spcBef>
                <a:spcPts val="100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70" dirty="0">
                <a:latin typeface="Arial"/>
                <a:cs typeface="Arial"/>
              </a:rPr>
              <a:t>setup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:</a:t>
            </a:r>
            <a:r>
              <a:rPr sz="2400" spc="-180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It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is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called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only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when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Arduino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is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powered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on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or</a:t>
            </a:r>
            <a:endParaRPr sz="2400">
              <a:latin typeface="Arial"/>
              <a:cs typeface="Arial"/>
            </a:endParaRPr>
          </a:p>
          <a:p>
            <a:pPr marL="298450">
              <a:lnSpc>
                <a:spcPts val="2865"/>
              </a:lnSpc>
            </a:pPr>
            <a:r>
              <a:rPr lang="en-US" sz="2400" spc="-60" dirty="0" smtClean="0">
                <a:latin typeface="Arial"/>
                <a:cs typeface="Arial"/>
              </a:rPr>
              <a:t>             </a:t>
            </a:r>
            <a:r>
              <a:rPr sz="2400" spc="-60" smtClean="0">
                <a:latin typeface="Arial"/>
                <a:cs typeface="Arial"/>
              </a:rPr>
              <a:t>reset</a:t>
            </a:r>
            <a:r>
              <a:rPr sz="2400" spc="-60" dirty="0">
                <a:latin typeface="Arial"/>
                <a:cs typeface="Arial"/>
              </a:rPr>
              <a:t>.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45" dirty="0">
                <a:latin typeface="Arial"/>
                <a:cs typeface="Arial"/>
              </a:rPr>
              <a:t>It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is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used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40" dirty="0">
                <a:latin typeface="Arial"/>
                <a:cs typeface="Arial"/>
              </a:rPr>
              <a:t>initialize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variables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and</a:t>
            </a:r>
            <a:r>
              <a:rPr sz="2400" spc="-23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modes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Arial"/>
              <a:cs typeface="Arial"/>
            </a:endParaRPr>
          </a:p>
          <a:p>
            <a:pPr marL="298450" marR="111760" indent="-286385">
              <a:lnSpc>
                <a:spcPct val="99100"/>
              </a:lnSpc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50" dirty="0">
                <a:latin typeface="Arial"/>
                <a:cs typeface="Arial"/>
              </a:rPr>
              <a:t>loop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:</a:t>
            </a:r>
            <a:r>
              <a:rPr sz="2400" spc="-40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The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loop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functions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runs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continuously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35" dirty="0">
                <a:latin typeface="Arial"/>
                <a:cs typeface="Arial"/>
              </a:rPr>
              <a:t>till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device  </a:t>
            </a:r>
            <a:r>
              <a:rPr sz="2400" spc="-120">
                <a:latin typeface="Arial"/>
                <a:cs typeface="Arial"/>
              </a:rPr>
              <a:t>is </a:t>
            </a:r>
            <a:r>
              <a:rPr lang="en-US" sz="2400" spc="-120" dirty="0" smtClean="0">
                <a:latin typeface="Arial"/>
                <a:cs typeface="Arial"/>
              </a:rPr>
              <a:t>     </a:t>
            </a:r>
          </a:p>
          <a:p>
            <a:pPr marL="298450" marR="111760" indent="-286385">
              <a:lnSpc>
                <a:spcPct val="99100"/>
              </a:lnSpc>
              <a:buClr>
                <a:srgbClr val="1286C3"/>
              </a:buClr>
              <a:buSzPct val="143750"/>
              <a:tabLst>
                <a:tab pos="299085" algn="l"/>
              </a:tabLst>
            </a:pPr>
            <a:r>
              <a:rPr lang="en-US" sz="2400" spc="-120" dirty="0" smtClean="0">
                <a:latin typeface="Arial"/>
                <a:cs typeface="Arial"/>
              </a:rPr>
              <a:t>                </a:t>
            </a:r>
            <a:r>
              <a:rPr sz="2400" spc="-65" smtClean="0">
                <a:latin typeface="Arial"/>
                <a:cs typeface="Arial"/>
              </a:rPr>
              <a:t>powered </a:t>
            </a:r>
            <a:r>
              <a:rPr sz="2400" spc="-5" dirty="0">
                <a:latin typeface="Arial"/>
                <a:cs typeface="Arial"/>
              </a:rPr>
              <a:t>off. </a:t>
            </a:r>
            <a:r>
              <a:rPr sz="2400" spc="-110" dirty="0">
                <a:latin typeface="Arial"/>
                <a:cs typeface="Arial"/>
              </a:rPr>
              <a:t>The </a:t>
            </a:r>
            <a:r>
              <a:rPr sz="2400" spc="-50" dirty="0">
                <a:latin typeface="Arial"/>
                <a:cs typeface="Arial"/>
              </a:rPr>
              <a:t>main </a:t>
            </a:r>
            <a:r>
              <a:rPr sz="2400" spc="-60" dirty="0">
                <a:latin typeface="Arial"/>
                <a:cs typeface="Arial"/>
              </a:rPr>
              <a:t>logic </a:t>
            </a:r>
            <a:r>
              <a:rPr sz="2400" spc="20" dirty="0">
                <a:latin typeface="Arial"/>
                <a:cs typeface="Arial"/>
              </a:rPr>
              <a:t>of </a:t>
            </a:r>
            <a:r>
              <a:rPr sz="2400" spc="-15" dirty="0">
                <a:latin typeface="Arial"/>
                <a:cs typeface="Arial"/>
              </a:rPr>
              <a:t>the </a:t>
            </a:r>
            <a:r>
              <a:rPr sz="2400" spc="-105" dirty="0">
                <a:latin typeface="Arial"/>
                <a:cs typeface="Arial"/>
              </a:rPr>
              <a:t>code </a:t>
            </a:r>
            <a:r>
              <a:rPr sz="2400" spc="-125" dirty="0">
                <a:latin typeface="Arial"/>
                <a:cs typeface="Arial"/>
              </a:rPr>
              <a:t>goes </a:t>
            </a:r>
            <a:r>
              <a:rPr sz="2400" spc="-75" dirty="0">
                <a:latin typeface="Arial"/>
                <a:cs typeface="Arial"/>
              </a:rPr>
              <a:t>here</a:t>
            </a:r>
            <a:r>
              <a:rPr sz="2400" spc="-75">
                <a:latin typeface="Arial"/>
                <a:cs typeface="Arial"/>
              </a:rPr>
              <a:t>.  </a:t>
            </a:r>
            <a:r>
              <a:rPr lang="en-US" sz="2400" spc="-75" dirty="0" smtClean="0">
                <a:latin typeface="Arial"/>
                <a:cs typeface="Arial"/>
              </a:rPr>
              <a:t>           </a:t>
            </a:r>
          </a:p>
          <a:p>
            <a:pPr marL="298450" marR="111760" indent="-286385">
              <a:lnSpc>
                <a:spcPct val="99100"/>
              </a:lnSpc>
              <a:buClr>
                <a:srgbClr val="1286C3"/>
              </a:buClr>
              <a:buSzPct val="143750"/>
              <a:tabLst>
                <a:tab pos="299085" algn="l"/>
              </a:tabLst>
            </a:pPr>
            <a:r>
              <a:rPr lang="en-US" sz="2400" spc="-75" dirty="0">
                <a:latin typeface="Arial"/>
                <a:cs typeface="Arial"/>
              </a:rPr>
              <a:t> </a:t>
            </a:r>
            <a:r>
              <a:rPr lang="en-US" sz="2400" spc="-75" dirty="0" smtClean="0">
                <a:latin typeface="Arial"/>
                <a:cs typeface="Arial"/>
              </a:rPr>
              <a:t>             </a:t>
            </a:r>
            <a:r>
              <a:rPr sz="2400" spc="-60" smtClean="0">
                <a:latin typeface="Arial"/>
                <a:cs typeface="Arial"/>
              </a:rPr>
              <a:t>Similar</a:t>
            </a:r>
            <a:r>
              <a:rPr sz="2400" spc="-204" smtClean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while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(1)</a:t>
            </a:r>
            <a:r>
              <a:rPr sz="2400" spc="-195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for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micro-controller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programming.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3820" y="1103249"/>
            <a:ext cx="1898014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85" dirty="0"/>
              <a:t>P</a:t>
            </a:r>
            <a:r>
              <a:rPr spc="25" dirty="0"/>
              <a:t>i</a:t>
            </a:r>
            <a:r>
              <a:rPr spc="-55" dirty="0"/>
              <a:t>n</a:t>
            </a:r>
            <a:r>
              <a:rPr spc="-45" dirty="0"/>
              <a:t>M</a:t>
            </a:r>
            <a:r>
              <a:rPr spc="-100" dirty="0"/>
              <a:t>od</a:t>
            </a:r>
            <a:r>
              <a:rPr spc="-22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2037" y="2909887"/>
            <a:ext cx="7080884" cy="285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6385">
              <a:lnSpc>
                <a:spcPts val="2865"/>
              </a:lnSpc>
              <a:spcBef>
                <a:spcPts val="100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75" dirty="0">
                <a:latin typeface="Arial"/>
                <a:cs typeface="Arial"/>
              </a:rPr>
              <a:t>A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on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arduino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can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be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set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90" dirty="0">
                <a:latin typeface="Arial"/>
                <a:cs typeface="Arial"/>
              </a:rPr>
              <a:t>as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input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or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output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-60" dirty="0">
                <a:latin typeface="Arial"/>
                <a:cs typeface="Arial"/>
              </a:rPr>
              <a:t>by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using</a:t>
            </a:r>
            <a:endParaRPr sz="2400">
              <a:latin typeface="Arial"/>
              <a:cs typeface="Arial"/>
            </a:endParaRPr>
          </a:p>
          <a:p>
            <a:pPr marL="298450">
              <a:lnSpc>
                <a:spcPts val="2865"/>
              </a:lnSpc>
            </a:pPr>
            <a:r>
              <a:rPr sz="2400" spc="-65" dirty="0">
                <a:latin typeface="Arial"/>
                <a:cs typeface="Arial"/>
              </a:rPr>
              <a:t>pinMode</a:t>
            </a:r>
            <a:r>
              <a:rPr sz="2400" spc="-13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function.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100" dirty="0">
                <a:latin typeface="Arial"/>
                <a:cs typeface="Arial"/>
              </a:rPr>
              <a:t>pinMode(13,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OUTPUT);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sets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pin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305" dirty="0">
                <a:latin typeface="Arial"/>
                <a:cs typeface="Arial"/>
              </a:rPr>
              <a:t>13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185" dirty="0">
                <a:latin typeface="Arial"/>
                <a:cs typeface="Arial"/>
              </a:rPr>
              <a:t>as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output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pin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286C3"/>
              </a:buClr>
              <a:buFont typeface="Arial"/>
              <a:buChar char="•"/>
            </a:pPr>
            <a:endParaRPr sz="4500">
              <a:latin typeface="Arial"/>
              <a:cs typeface="Arial"/>
            </a:endParaRPr>
          </a:p>
          <a:p>
            <a:pPr marL="298450" indent="-286385">
              <a:lnSpc>
                <a:spcPct val="100000"/>
              </a:lnSpc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105" dirty="0">
                <a:latin typeface="Arial"/>
                <a:cs typeface="Arial"/>
              </a:rPr>
              <a:t>pinMode(13, </a:t>
            </a:r>
            <a:r>
              <a:rPr sz="2400" spc="-110" dirty="0">
                <a:latin typeface="Arial"/>
                <a:cs typeface="Arial"/>
              </a:rPr>
              <a:t>INPUT);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51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sets </a:t>
            </a:r>
            <a:r>
              <a:rPr sz="2400" spc="-45" dirty="0">
                <a:latin typeface="Arial"/>
                <a:cs typeface="Arial"/>
              </a:rPr>
              <a:t>pin </a:t>
            </a:r>
            <a:r>
              <a:rPr sz="2400" spc="-305" dirty="0">
                <a:latin typeface="Arial"/>
                <a:cs typeface="Arial"/>
              </a:rPr>
              <a:t>13 </a:t>
            </a:r>
            <a:r>
              <a:rPr sz="2400" spc="-185" dirty="0">
                <a:latin typeface="Arial"/>
                <a:cs typeface="Arial"/>
              </a:rPr>
              <a:t>as </a:t>
            </a:r>
            <a:r>
              <a:rPr sz="2400" spc="-10" dirty="0">
                <a:latin typeface="Arial"/>
                <a:cs typeface="Arial"/>
              </a:rPr>
              <a:t>input </a:t>
            </a:r>
            <a:r>
              <a:rPr sz="2400" spc="-45" dirty="0">
                <a:latin typeface="Arial"/>
                <a:cs typeface="Arial"/>
              </a:rPr>
              <a:t>pin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5913" y="228600"/>
            <a:ext cx="7024687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8535" y="1103249"/>
            <a:ext cx="6189980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Reading/writing </a:t>
            </a:r>
            <a:r>
              <a:rPr spc="-15" dirty="0"/>
              <a:t>digital</a:t>
            </a:r>
            <a:r>
              <a:rPr spc="-190" dirty="0"/>
              <a:t> </a:t>
            </a:r>
            <a:r>
              <a:rPr spc="-200" dirty="0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2037" y="2651505"/>
            <a:ext cx="7497445" cy="3301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indent="-286385">
              <a:lnSpc>
                <a:spcPts val="2755"/>
              </a:lnSpc>
              <a:spcBef>
                <a:spcPts val="105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60" dirty="0">
                <a:latin typeface="Arial"/>
                <a:cs typeface="Arial"/>
              </a:rPr>
              <a:t>digitalWrite(13,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LOW);</a:t>
            </a:r>
            <a:r>
              <a:rPr sz="2400" spc="-254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204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Makes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output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voltage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on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</a:t>
            </a:r>
            <a:endParaRPr sz="2400">
              <a:latin typeface="Arial"/>
              <a:cs typeface="Arial"/>
            </a:endParaRPr>
          </a:p>
          <a:p>
            <a:pPr marL="298450">
              <a:lnSpc>
                <a:spcPts val="2755"/>
              </a:lnSpc>
            </a:pPr>
            <a:r>
              <a:rPr sz="2400" spc="-305" dirty="0">
                <a:latin typeface="Arial"/>
                <a:cs typeface="Arial"/>
              </a:rPr>
              <a:t>13 </a:t>
            </a:r>
            <a:r>
              <a:rPr sz="2400" spc="-35" dirty="0">
                <a:latin typeface="Arial"/>
                <a:cs typeface="Arial"/>
              </a:rPr>
              <a:t>,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0V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298450" indent="-286385">
              <a:lnSpc>
                <a:spcPts val="2755"/>
              </a:lnSpc>
              <a:spcBef>
                <a:spcPts val="1870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60" dirty="0">
                <a:latin typeface="Arial"/>
                <a:cs typeface="Arial"/>
              </a:rPr>
              <a:t>digitalWrite(13,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HIGH);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30" dirty="0">
                <a:latin typeface="Arial"/>
                <a:cs typeface="Arial"/>
              </a:rPr>
              <a:t>Makes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output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voltage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on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</a:t>
            </a:r>
            <a:endParaRPr sz="2400">
              <a:latin typeface="Arial"/>
              <a:cs typeface="Arial"/>
            </a:endParaRPr>
          </a:p>
          <a:p>
            <a:pPr marL="298450">
              <a:lnSpc>
                <a:spcPts val="2755"/>
              </a:lnSpc>
            </a:pPr>
            <a:r>
              <a:rPr sz="2400" spc="-305" dirty="0">
                <a:latin typeface="Arial"/>
                <a:cs typeface="Arial"/>
              </a:rPr>
              <a:t>13 </a:t>
            </a:r>
            <a:r>
              <a:rPr sz="2400" spc="-35" dirty="0">
                <a:latin typeface="Arial"/>
                <a:cs typeface="Arial"/>
              </a:rPr>
              <a:t>,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80" dirty="0">
                <a:latin typeface="Arial"/>
                <a:cs typeface="Arial"/>
              </a:rPr>
              <a:t>5V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"/>
              <a:cs typeface="Arial"/>
            </a:endParaRPr>
          </a:p>
          <a:p>
            <a:pPr marL="298450" marR="162560" indent="-286385">
              <a:lnSpc>
                <a:spcPts val="2630"/>
              </a:lnSpc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30" dirty="0">
                <a:latin typeface="Arial"/>
                <a:cs typeface="Arial"/>
              </a:rPr>
              <a:t>int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buttonState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70" dirty="0">
                <a:latin typeface="Arial"/>
                <a:cs typeface="Arial"/>
              </a:rPr>
              <a:t>=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digitalRead(2);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//</a:t>
            </a:r>
            <a:r>
              <a:rPr sz="2400" spc="-21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reads</a:t>
            </a:r>
            <a:r>
              <a:rPr sz="2400" spc="-29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value</a:t>
            </a:r>
            <a:r>
              <a:rPr sz="2400" spc="-220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of</a:t>
            </a:r>
            <a:r>
              <a:rPr sz="2400" spc="-240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pin  </a:t>
            </a:r>
            <a:r>
              <a:rPr sz="2400" spc="-110" dirty="0">
                <a:latin typeface="Arial"/>
                <a:cs typeface="Arial"/>
              </a:rPr>
              <a:t>2 </a:t>
            </a:r>
            <a:r>
              <a:rPr sz="2400" spc="-40" dirty="0">
                <a:latin typeface="Arial"/>
                <a:cs typeface="Arial"/>
              </a:rPr>
              <a:t>in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buttonState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7835" y="477519"/>
            <a:ext cx="367601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70" dirty="0"/>
              <a:t>What </a:t>
            </a:r>
            <a:r>
              <a:rPr sz="3600" spc="-140" dirty="0"/>
              <a:t>are</a:t>
            </a:r>
            <a:r>
              <a:rPr sz="3600" spc="-625" dirty="0"/>
              <a:t> </a:t>
            </a:r>
            <a:r>
              <a:rPr sz="3600" spc="-140" dirty="0"/>
              <a:t>Libraries?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62037" y="2369185"/>
            <a:ext cx="7261225" cy="2223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6385">
              <a:lnSpc>
                <a:spcPct val="100099"/>
              </a:lnSpc>
              <a:spcBef>
                <a:spcPts val="100"/>
              </a:spcBef>
              <a:buClr>
                <a:srgbClr val="1286C3"/>
              </a:buClr>
              <a:buSzPct val="143750"/>
              <a:buChar char="•"/>
              <a:tabLst>
                <a:tab pos="299085" algn="l"/>
              </a:tabLst>
            </a:pPr>
            <a:r>
              <a:rPr sz="2400" spc="-70" dirty="0">
                <a:latin typeface="Arial"/>
                <a:cs typeface="Arial"/>
              </a:rPr>
              <a:t>Libraries </a:t>
            </a:r>
            <a:r>
              <a:rPr sz="2400" spc="-90" dirty="0">
                <a:latin typeface="Arial"/>
                <a:cs typeface="Arial"/>
              </a:rPr>
              <a:t>are </a:t>
            </a:r>
            <a:r>
              <a:rPr sz="2400" spc="-160" dirty="0">
                <a:latin typeface="Arial"/>
                <a:cs typeface="Arial"/>
              </a:rPr>
              <a:t>a </a:t>
            </a:r>
            <a:r>
              <a:rPr sz="2400" spc="-50" dirty="0">
                <a:latin typeface="Arial"/>
                <a:cs typeface="Arial"/>
              </a:rPr>
              <a:t>collection </a:t>
            </a:r>
            <a:r>
              <a:rPr sz="2400" spc="20" dirty="0">
                <a:latin typeface="Arial"/>
                <a:cs typeface="Arial"/>
              </a:rPr>
              <a:t>of </a:t>
            </a:r>
            <a:r>
              <a:rPr sz="2400" spc="-105" dirty="0">
                <a:latin typeface="Arial"/>
                <a:cs typeface="Arial"/>
              </a:rPr>
              <a:t>code </a:t>
            </a:r>
            <a:r>
              <a:rPr sz="2400" spc="25" dirty="0">
                <a:latin typeface="Arial"/>
                <a:cs typeface="Arial"/>
              </a:rPr>
              <a:t>that </a:t>
            </a:r>
            <a:r>
              <a:rPr sz="2400" spc="-114" dirty="0">
                <a:latin typeface="Arial"/>
                <a:cs typeface="Arial"/>
              </a:rPr>
              <a:t>makes </a:t>
            </a:r>
            <a:r>
              <a:rPr sz="2400" spc="75" dirty="0">
                <a:latin typeface="Arial"/>
                <a:cs typeface="Arial"/>
              </a:rPr>
              <a:t>it </a:t>
            </a:r>
            <a:r>
              <a:rPr sz="2400" spc="-140" dirty="0">
                <a:latin typeface="Arial"/>
                <a:cs typeface="Arial"/>
              </a:rPr>
              <a:t>easy </a:t>
            </a:r>
            <a:r>
              <a:rPr sz="2400" spc="5" dirty="0">
                <a:latin typeface="Arial"/>
                <a:cs typeface="Arial"/>
              </a:rPr>
              <a:t>for  </a:t>
            </a:r>
            <a:r>
              <a:rPr sz="2400" spc="-80" dirty="0">
                <a:latin typeface="Arial"/>
                <a:cs typeface="Arial"/>
              </a:rPr>
              <a:t>you </a:t>
            </a:r>
            <a:r>
              <a:rPr sz="2400" spc="50" dirty="0">
                <a:latin typeface="Arial"/>
                <a:cs typeface="Arial"/>
              </a:rPr>
              <a:t>to </a:t>
            </a:r>
            <a:r>
              <a:rPr sz="2400" spc="-70" dirty="0">
                <a:latin typeface="Arial"/>
                <a:cs typeface="Arial"/>
              </a:rPr>
              <a:t>connect </a:t>
            </a:r>
            <a:r>
              <a:rPr sz="2400" spc="50" dirty="0">
                <a:latin typeface="Arial"/>
                <a:cs typeface="Arial"/>
              </a:rPr>
              <a:t>to </a:t>
            </a:r>
            <a:r>
              <a:rPr sz="2400" spc="-160" dirty="0">
                <a:latin typeface="Arial"/>
                <a:cs typeface="Arial"/>
              </a:rPr>
              <a:t>a </a:t>
            </a:r>
            <a:r>
              <a:rPr sz="2400" spc="-130" dirty="0">
                <a:latin typeface="Arial"/>
                <a:cs typeface="Arial"/>
              </a:rPr>
              <a:t>sensor, </a:t>
            </a:r>
            <a:r>
              <a:rPr sz="2400" spc="-90" dirty="0">
                <a:latin typeface="Arial"/>
                <a:cs typeface="Arial"/>
              </a:rPr>
              <a:t>display, </a:t>
            </a:r>
            <a:r>
              <a:rPr sz="2400" spc="-55" dirty="0">
                <a:latin typeface="Arial"/>
                <a:cs typeface="Arial"/>
              </a:rPr>
              <a:t>module, </a:t>
            </a:r>
            <a:r>
              <a:rPr sz="2400" spc="-45" dirty="0">
                <a:latin typeface="Arial"/>
                <a:cs typeface="Arial"/>
              </a:rPr>
              <a:t>etc. </a:t>
            </a:r>
            <a:r>
              <a:rPr sz="2400" spc="-110" dirty="0">
                <a:latin typeface="Arial"/>
                <a:cs typeface="Arial"/>
              </a:rPr>
              <a:t>For  </a:t>
            </a:r>
            <a:r>
              <a:rPr sz="2400" spc="-75" dirty="0">
                <a:latin typeface="Arial"/>
                <a:cs typeface="Arial"/>
              </a:rPr>
              <a:t>example,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the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built-in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65" dirty="0">
                <a:latin typeface="Arial"/>
                <a:cs typeface="Arial"/>
              </a:rPr>
              <a:t>LiquidCrystal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library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114" dirty="0">
                <a:latin typeface="Arial"/>
                <a:cs typeface="Arial"/>
              </a:rPr>
              <a:t>makes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75" dirty="0">
                <a:latin typeface="Arial"/>
                <a:cs typeface="Arial"/>
              </a:rPr>
              <a:t>it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40" dirty="0">
                <a:latin typeface="Arial"/>
                <a:cs typeface="Arial"/>
              </a:rPr>
              <a:t>easy 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talk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50" dirty="0">
                <a:latin typeface="Arial"/>
                <a:cs typeface="Arial"/>
              </a:rPr>
              <a:t>to</a:t>
            </a:r>
            <a:r>
              <a:rPr sz="2400" spc="-22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character</a:t>
            </a:r>
            <a:r>
              <a:rPr sz="2400" spc="-27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LCD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displays.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There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90" dirty="0">
                <a:latin typeface="Arial"/>
                <a:cs typeface="Arial"/>
              </a:rPr>
              <a:t>are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hundreds</a:t>
            </a:r>
            <a:r>
              <a:rPr sz="2400" spc="-285" dirty="0">
                <a:latin typeface="Arial"/>
                <a:cs typeface="Arial"/>
              </a:rPr>
              <a:t> </a:t>
            </a:r>
            <a:r>
              <a:rPr sz="2400" spc="15" dirty="0">
                <a:latin typeface="Arial"/>
                <a:cs typeface="Arial"/>
              </a:rPr>
              <a:t>of  </a:t>
            </a:r>
            <a:r>
              <a:rPr sz="2400" spc="-40" dirty="0">
                <a:latin typeface="Arial"/>
                <a:cs typeface="Arial"/>
              </a:rPr>
              <a:t>additional </a:t>
            </a:r>
            <a:r>
              <a:rPr sz="2400" spc="-65" dirty="0">
                <a:latin typeface="Arial"/>
                <a:cs typeface="Arial"/>
              </a:rPr>
              <a:t>libraries </a:t>
            </a:r>
            <a:r>
              <a:rPr sz="2400" spc="-85" dirty="0">
                <a:latin typeface="Arial"/>
                <a:cs typeface="Arial"/>
              </a:rPr>
              <a:t>available </a:t>
            </a:r>
            <a:r>
              <a:rPr sz="2400" spc="-65" dirty="0">
                <a:latin typeface="Arial"/>
                <a:cs typeface="Arial"/>
              </a:rPr>
              <a:t>on </a:t>
            </a:r>
            <a:r>
              <a:rPr sz="2400" spc="-15" dirty="0">
                <a:latin typeface="Arial"/>
                <a:cs typeface="Arial"/>
              </a:rPr>
              <a:t>the </a:t>
            </a:r>
            <a:r>
              <a:rPr sz="2400" spc="-20" dirty="0">
                <a:latin typeface="Arial"/>
                <a:cs typeface="Arial"/>
              </a:rPr>
              <a:t>Internet </a:t>
            </a:r>
            <a:r>
              <a:rPr sz="2400" spc="5" dirty="0">
                <a:latin typeface="Arial"/>
                <a:cs typeface="Arial"/>
              </a:rPr>
              <a:t>for  </a:t>
            </a:r>
            <a:r>
              <a:rPr sz="2400" spc="-60" dirty="0">
                <a:latin typeface="Arial"/>
                <a:cs typeface="Arial"/>
              </a:rPr>
              <a:t>download.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674" y="228600"/>
            <a:ext cx="701992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0674" y="228600"/>
            <a:ext cx="701992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28600"/>
            <a:ext cx="70104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8600"/>
            <a:ext cx="6858000" cy="624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9724" y="152400"/>
            <a:ext cx="7077075" cy="601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3538" y="228600"/>
            <a:ext cx="6977062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52400"/>
            <a:ext cx="6781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63" y="152400"/>
            <a:ext cx="7043737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154" y="225805"/>
            <a:ext cx="5313046" cy="764795"/>
          </a:xfrm>
        </p:spPr>
        <p:txBody>
          <a:bodyPr/>
          <a:lstStyle/>
          <a:p>
            <a:r>
              <a:rPr lang="en-US" b="1" dirty="0" smtClean="0"/>
              <a:t>Embedded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524000"/>
            <a:ext cx="7696200" cy="196977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+mj-lt"/>
              </a:rPr>
              <a:t>An embedded system is a combination of computer hardware and software, either fixed in capability or programmable</a:t>
            </a:r>
          </a:p>
          <a:p>
            <a:pPr>
              <a:buFont typeface="Arial" pitchFamily="34" charset="0"/>
              <a:buChar char="•"/>
            </a:pPr>
            <a:endParaRPr lang="en-US" sz="3200" dirty="0">
              <a:latin typeface="+mj-lt"/>
            </a:endParaRPr>
          </a:p>
        </p:txBody>
      </p:sp>
      <p:pic>
        <p:nvPicPr>
          <p:cNvPr id="4" name="Picture 2" descr="C:\Users\PRABU K\Desktop\Embedded-System-Hardwa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124200"/>
            <a:ext cx="5410200" cy="34042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1163" y="228600"/>
            <a:ext cx="6853237" cy="609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2113" y="152400"/>
            <a:ext cx="7024687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154" y="225805"/>
            <a:ext cx="5236846" cy="1215717"/>
          </a:xfrm>
        </p:spPr>
        <p:txBody>
          <a:bodyPr/>
          <a:lstStyle/>
          <a:p>
            <a:r>
              <a:rPr lang="en-US" b="1" dirty="0" smtClean="0"/>
              <a:t>Charles Stark Draper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6600" y="2584767"/>
            <a:ext cx="3048000" cy="295782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 descr="C:\Users\PRABU K\Desktop\cs dark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143000"/>
            <a:ext cx="6172200" cy="54759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28600"/>
            <a:ext cx="687705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8600"/>
            <a:ext cx="7010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304800"/>
            <a:ext cx="7138987" cy="617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8788" y="152400"/>
            <a:ext cx="6958012" cy="632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266</Words>
  <Application>Microsoft Office PowerPoint</Application>
  <PresentationFormat>On-screen Show (4:3)</PresentationFormat>
  <Paragraphs>43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    EMBEDDED SYSTEM  (Arduino  microcontroller)</vt:lpstr>
      <vt:lpstr>Slide 2</vt:lpstr>
      <vt:lpstr>Slide 3</vt:lpstr>
      <vt:lpstr>Embedded system</vt:lpstr>
      <vt:lpstr>Charles Stark Draper 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Arduino Family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Programming</vt:lpstr>
      <vt:lpstr>Bare minimum code</vt:lpstr>
      <vt:lpstr>PinMode</vt:lpstr>
      <vt:lpstr>Reading/writing digital values</vt:lpstr>
      <vt:lpstr>What are Libraries?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:  Introduction &amp; Programming</dc:title>
  <dc:creator>Anurag Dwivedi</dc:creator>
  <cp:lastModifiedBy>admin</cp:lastModifiedBy>
  <cp:revision>17</cp:revision>
  <dcterms:created xsi:type="dcterms:W3CDTF">2020-01-09T17:42:59Z</dcterms:created>
  <dcterms:modified xsi:type="dcterms:W3CDTF">2020-01-11T10:50:08Z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2014-03-29T00:00:00Z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2020-01-09T00:00:00Z</vt:filetime>
  </property>
</Properties>
</file>